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9" r:id="rId4"/>
    <p:sldId id="282" r:id="rId5"/>
    <p:sldId id="266" r:id="rId6"/>
    <p:sldId id="283" r:id="rId7"/>
    <p:sldId id="288" r:id="rId8"/>
    <p:sldId id="284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15" r:id="rId19"/>
    <p:sldId id="304" r:id="rId20"/>
    <p:sldId id="305" r:id="rId21"/>
    <p:sldId id="306" r:id="rId22"/>
    <p:sldId id="307" r:id="rId23"/>
    <p:sldId id="308" r:id="rId24"/>
    <p:sldId id="309" r:id="rId25"/>
    <p:sldId id="316" r:id="rId26"/>
    <p:sldId id="311" r:id="rId27"/>
    <p:sldId id="312" r:id="rId28"/>
    <p:sldId id="313" r:id="rId29"/>
    <p:sldId id="31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690AE"/>
    <a:srgbClr val="F59637"/>
    <a:srgbClr val="EFA7D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60"/>
  </p:normalViewPr>
  <p:slideViewPr>
    <p:cSldViewPr>
      <p:cViewPr>
        <p:scale>
          <a:sx n="60" d="100"/>
          <a:sy n="60" d="100"/>
        </p:scale>
        <p:origin x="-168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BE1046-ABA3-4416-821C-BB1CA1965A45}" type="datetimeFigureOut">
              <a:rPr lang="en-US" smtClean="0"/>
              <a:pPr/>
              <a:t>9/30/2016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6126D7-FA88-4404-8E1E-7E7979EAB63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http://vukaros.edu.rs/eucenje/" TargetMode="External"/><Relationship Id="rId1" Type="http://schemas.openxmlformats.org/officeDocument/2006/relationships/slideLayout" Target="../slideLayouts/slideLayout7.xml"/><Relationship Id="rId4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://vukaros.edu.rs/eucenje/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19.xml"/><Relationship Id="rId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vukaros.edu.rs/eucenje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vukaros.edu.rs/eucenj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vukaros.edu.rs/eucenje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vukaros.edu.rs/eucenje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vukaros.edu.rs/eucenje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vukaros.edu.rs/eucenje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smtClean="0"/>
              <a:t>ПРИМЕНА ЕЛЕКТРОНСКОГ УЧЕЊА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005064"/>
            <a:ext cx="7854696" cy="1752600"/>
          </a:xfrm>
        </p:spPr>
        <p:txBody>
          <a:bodyPr>
            <a:normAutofit/>
          </a:bodyPr>
          <a:lstStyle/>
          <a:p>
            <a:r>
              <a:rPr lang="sr-Cyrl-RS" dirty="0" smtClean="0"/>
              <a:t>Аутор: </a:t>
            </a:r>
            <a:r>
              <a:rPr lang="sr-Cyrl-RS" smtClean="0"/>
              <a:t>Тијана Аугустинов</a:t>
            </a:r>
            <a:endParaRPr lang="sr-Cyrl-RS" dirty="0" smtClean="0"/>
          </a:p>
          <a:p>
            <a:r>
              <a:rPr lang="sr-Cyrl-RS" smtClean="0"/>
              <a:t>Лектор</a:t>
            </a:r>
            <a:r>
              <a:rPr lang="sr-Cyrl-RS" dirty="0" smtClean="0"/>
              <a:t>: Љиљана Милошев</a:t>
            </a:r>
          </a:p>
          <a:p>
            <a:r>
              <a:rPr lang="sr-Cyrl-RS" dirty="0" smtClean="0"/>
              <a:t>ОШ “</a:t>
            </a:r>
            <a:r>
              <a:rPr lang="sr-Cyrl-RS" smtClean="0"/>
              <a:t>Вук Караџић” Бачка </a:t>
            </a:r>
            <a:r>
              <a:rPr lang="sr-Cyrl-RS" dirty="0" smtClean="0"/>
              <a:t>Паланка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27584" y="836712"/>
            <a:ext cx="788436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/>
              <a:t>Електронско учење у </a:t>
            </a:r>
            <a:r>
              <a:rPr lang="en-US" sz="2400" dirty="0" smtClean="0"/>
              <a:t>Moodle </a:t>
            </a:r>
            <a:r>
              <a:rPr lang="sr-Cyrl-RS" sz="2400" smtClean="0"/>
              <a:t>платформи </a:t>
            </a:r>
            <a:r>
              <a:rPr lang="sr-Cyrl-RS" sz="2400" smtClean="0"/>
              <a:t>на адреси </a:t>
            </a:r>
            <a:r>
              <a:rPr lang="en-US" sz="2400" smtClean="0">
                <a:hlinkClick r:id="rId2"/>
              </a:rPr>
              <a:t>http://vukaros.edu.rs/eucenje/</a:t>
            </a:r>
            <a:r>
              <a:rPr lang="en-US" sz="2400" smtClean="0"/>
              <a:t> </a:t>
            </a:r>
            <a:r>
              <a:rPr lang="sr-Cyrl-RS" sz="2400" smtClean="0"/>
              <a:t>реализовано </a:t>
            </a:r>
            <a:r>
              <a:rPr lang="sr-Cyrl-RS" sz="2400" dirty="0" smtClean="0"/>
              <a:t>је у наставним и ваннаставним активностима</a:t>
            </a:r>
            <a:r>
              <a:rPr lang="sr-Latn-RS" sz="2400" dirty="0" smtClean="0"/>
              <a:t>.</a:t>
            </a:r>
            <a:endParaRPr lang="en-US" sz="2400" dirty="0"/>
          </a:p>
        </p:txBody>
      </p:sp>
      <p:sp>
        <p:nvSpPr>
          <p:cNvPr id="30" name="Cloud Callout 29"/>
          <p:cNvSpPr/>
          <p:nvPr/>
        </p:nvSpPr>
        <p:spPr>
          <a:xfrm>
            <a:off x="1187624" y="2420888"/>
            <a:ext cx="3312368" cy="1656184"/>
          </a:xfrm>
          <a:prstGeom prst="cloudCallout">
            <a:avLst>
              <a:gd name="adj1" fmla="val -23728"/>
              <a:gd name="adj2" fmla="val -38782"/>
            </a:avLst>
          </a:prstGeom>
          <a:solidFill>
            <a:srgbClr val="F59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smtClean="0"/>
              <a:t>Наставне активности</a:t>
            </a:r>
            <a:endParaRPr lang="en-US" sz="2400" dirty="0"/>
          </a:p>
        </p:txBody>
      </p:sp>
      <p:sp>
        <p:nvSpPr>
          <p:cNvPr id="31" name="Cloud Callout 30"/>
          <p:cNvSpPr/>
          <p:nvPr/>
        </p:nvSpPr>
        <p:spPr>
          <a:xfrm>
            <a:off x="1547664" y="4725144"/>
            <a:ext cx="3240360" cy="1512168"/>
          </a:xfrm>
          <a:prstGeom prst="cloudCallout">
            <a:avLst>
              <a:gd name="adj1" fmla="val 2893"/>
              <a:gd name="adj2" fmla="val -34843"/>
            </a:avLst>
          </a:prstGeom>
          <a:solidFill>
            <a:srgbClr val="B690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dirty="0" smtClean="0"/>
              <a:t>Ваннаставне</a:t>
            </a:r>
          </a:p>
          <a:p>
            <a:r>
              <a:rPr lang="sr-Cyrl-RS" sz="2400" dirty="0"/>
              <a:t> </a:t>
            </a:r>
            <a:r>
              <a:rPr lang="sr-Cyrl-RS" sz="2400" dirty="0" smtClean="0"/>
              <a:t>  активности</a:t>
            </a:r>
            <a:endParaRPr lang="en-US" sz="2400" dirty="0"/>
          </a:p>
        </p:txBody>
      </p:sp>
      <p:sp>
        <p:nvSpPr>
          <p:cNvPr id="40" name="Striped Right Arrow 39">
            <a:hlinkClick r:id="rId3" action="ppaction://hlinksldjump"/>
          </p:cNvPr>
          <p:cNvSpPr/>
          <p:nvPr/>
        </p:nvSpPr>
        <p:spPr>
          <a:xfrm>
            <a:off x="4572000" y="2564904"/>
            <a:ext cx="1800200" cy="936104"/>
          </a:xfrm>
          <a:prstGeom prst="stripedRightArrow">
            <a:avLst/>
          </a:prstGeom>
          <a:solidFill>
            <a:srgbClr val="F59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Даље...</a:t>
            </a:r>
            <a:endParaRPr lang="en-US"/>
          </a:p>
        </p:txBody>
      </p:sp>
      <p:sp>
        <p:nvSpPr>
          <p:cNvPr id="45" name="Striped Right Arrow 44">
            <a:hlinkClick r:id="rId4" action="ppaction://hlinksldjump"/>
          </p:cNvPr>
          <p:cNvSpPr/>
          <p:nvPr/>
        </p:nvSpPr>
        <p:spPr>
          <a:xfrm>
            <a:off x="5004048" y="5013176"/>
            <a:ext cx="1800200" cy="936104"/>
          </a:xfrm>
          <a:prstGeom prst="stripedRightArrow">
            <a:avLst/>
          </a:prstGeom>
          <a:solidFill>
            <a:srgbClr val="B690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Даље...</a:t>
            </a:r>
            <a:endParaRPr lang="en-US"/>
          </a:p>
        </p:txBody>
      </p:sp>
      <p:sp>
        <p:nvSpPr>
          <p:cNvPr id="11" name="Action Button: Custom 10">
            <a:hlinkClick r:id="" action="ppaction://hlinkshowjump?jump=endshow" highlightClick="1"/>
          </p:cNvPr>
          <p:cNvSpPr/>
          <p:nvPr/>
        </p:nvSpPr>
        <p:spPr>
          <a:xfrm>
            <a:off x="7884368" y="5733256"/>
            <a:ext cx="864096" cy="8367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Излаз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836712"/>
            <a:ext cx="6715172" cy="461665"/>
          </a:xfrm>
          <a:prstGeom prst="rect">
            <a:avLst/>
          </a:prstGeom>
          <a:solidFill>
            <a:srgbClr val="F59637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smtClean="0"/>
              <a:t>Наставне активности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988840"/>
            <a:ext cx="671517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400" smtClean="0"/>
              <a:t>Рад </a:t>
            </a:r>
            <a:r>
              <a:rPr lang="sr-Cyrl-RS" sz="2400" dirty="0" smtClean="0"/>
              <a:t>са ученицима 8.  разреда на изради пројекта у </a:t>
            </a:r>
            <a:r>
              <a:rPr lang="en-US" sz="2400" dirty="0" smtClean="0"/>
              <a:t>Moodle </a:t>
            </a:r>
            <a:r>
              <a:rPr lang="sr-Cyrl-RS" sz="2400" dirty="0" smtClean="0"/>
              <a:t>платформи на </a:t>
            </a:r>
            <a:r>
              <a:rPr lang="sr-Cyrl-RS" sz="2400" smtClean="0"/>
              <a:t>поддомену </a:t>
            </a:r>
            <a:r>
              <a:rPr lang="en-US" sz="2400" smtClean="0">
                <a:hlinkClick r:id="rId2"/>
              </a:rPr>
              <a:t>http://vukaros.edu.rs/eucenje/</a:t>
            </a:r>
            <a:r>
              <a:rPr lang="en-US" sz="2400" smtClean="0"/>
              <a:t>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4725144"/>
            <a:ext cx="6624736" cy="864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400" smtClean="0"/>
              <a:t>Реализација </a:t>
            </a:r>
            <a:r>
              <a:rPr lang="sr-Cyrl-RS" sz="2400" dirty="0" smtClean="0"/>
              <a:t>садржаја из информатике и рачунарства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51520" y="3717032"/>
            <a:ext cx="669674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Cyrl-RS" sz="2400" smtClean="0"/>
              <a:t>Корелација </a:t>
            </a:r>
            <a:r>
              <a:rPr lang="sr-Cyrl-RS" sz="2400" smtClean="0"/>
              <a:t>са предметним наставниицма</a:t>
            </a:r>
            <a:endParaRPr lang="en-US" sz="2400" dirty="0"/>
          </a:p>
        </p:txBody>
      </p:sp>
      <p:sp>
        <p:nvSpPr>
          <p:cNvPr id="7" name="Striped Right Arrow 6">
            <a:hlinkClick r:id="rId3" action="ppaction://hlinksldjump"/>
          </p:cNvPr>
          <p:cNvSpPr/>
          <p:nvPr/>
        </p:nvSpPr>
        <p:spPr>
          <a:xfrm>
            <a:off x="7164288" y="2060848"/>
            <a:ext cx="1800200" cy="936104"/>
          </a:xfrm>
          <a:prstGeom prst="stripedRightArrow">
            <a:avLst/>
          </a:prstGeom>
          <a:solidFill>
            <a:srgbClr val="B690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Даље...</a:t>
            </a:r>
            <a:endParaRPr lang="en-US"/>
          </a:p>
        </p:txBody>
      </p:sp>
      <p:sp>
        <p:nvSpPr>
          <p:cNvPr id="8" name="Striped Right Arrow 7">
            <a:hlinkClick r:id="rId4" action="ppaction://hlinksldjump"/>
          </p:cNvPr>
          <p:cNvSpPr/>
          <p:nvPr/>
        </p:nvSpPr>
        <p:spPr>
          <a:xfrm>
            <a:off x="7164288" y="3501008"/>
            <a:ext cx="1800200" cy="936104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Даље...</a:t>
            </a:r>
            <a:endParaRPr lang="en-US"/>
          </a:p>
        </p:txBody>
      </p:sp>
      <p:sp>
        <p:nvSpPr>
          <p:cNvPr id="9" name="Striped Right Arrow 8">
            <a:hlinkClick r:id="rId5" action="ppaction://hlinksldjump"/>
          </p:cNvPr>
          <p:cNvSpPr/>
          <p:nvPr/>
        </p:nvSpPr>
        <p:spPr>
          <a:xfrm>
            <a:off x="7092280" y="4653136"/>
            <a:ext cx="1800200" cy="936104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Даље...</a:t>
            </a:r>
            <a:endParaRPr lang="en-US"/>
          </a:p>
        </p:txBody>
      </p:sp>
      <p:sp>
        <p:nvSpPr>
          <p:cNvPr id="10" name="Striped Right Arrow 9">
            <a:hlinkClick r:id="rId6" action="ppaction://hlinksldjump"/>
          </p:cNvPr>
          <p:cNvSpPr/>
          <p:nvPr/>
        </p:nvSpPr>
        <p:spPr>
          <a:xfrm flipH="1">
            <a:off x="6876256" y="5805264"/>
            <a:ext cx="1656184" cy="936104"/>
          </a:xfrm>
          <a:prstGeom prst="stripedRightArrow">
            <a:avLst/>
          </a:prstGeom>
          <a:solidFill>
            <a:srgbClr val="B690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Повратак 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764704"/>
            <a:ext cx="806489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/>
              <a:t>Рад са ученицима 8.  разреда на изради пројекта у </a:t>
            </a:r>
            <a:r>
              <a:rPr lang="en-US" sz="2400" dirty="0" smtClean="0"/>
              <a:t>Moodle </a:t>
            </a:r>
            <a:r>
              <a:rPr lang="sr-Cyrl-RS" sz="2400" dirty="0" smtClean="0"/>
              <a:t>платформи на </a:t>
            </a:r>
            <a:r>
              <a:rPr lang="sr-Cyrl-RS" sz="2400" smtClean="0"/>
              <a:t>поддомену </a:t>
            </a:r>
            <a:r>
              <a:rPr lang="en-US" sz="2400" smtClean="0">
                <a:hlinkClick r:id="rId2"/>
              </a:rPr>
              <a:t>http://vukaros.edu.rs/eucenje/</a:t>
            </a:r>
            <a:r>
              <a:rPr lang="en-US" sz="2400" smtClean="0"/>
              <a:t> </a:t>
            </a:r>
            <a:endParaRPr lang="en-US" sz="2400" dirty="0"/>
          </a:p>
        </p:txBody>
      </p:sp>
      <p:pic>
        <p:nvPicPr>
          <p:cNvPr id="1027" name="Picture 3" descr="C:\Users\Boki\Documents\Saznali na seminaru primenili u praksi\2016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916832"/>
            <a:ext cx="7620000" cy="3209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9552" y="5301208"/>
            <a:ext cx="828092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Пројекат </a:t>
            </a:r>
            <a:r>
              <a:rPr lang="sr-Cyrl-RS" dirty="0" smtClean="0">
                <a:solidFill>
                  <a:srgbClr val="FF0000"/>
                </a:solidFill>
              </a:rPr>
              <a:t>Припрема за завршни </a:t>
            </a:r>
            <a:r>
              <a:rPr lang="sr-Cyrl-RS" smtClean="0">
                <a:solidFill>
                  <a:srgbClr val="FF0000"/>
                </a:solidFill>
              </a:rPr>
              <a:t>испит </a:t>
            </a:r>
            <a:r>
              <a:rPr lang="sr-Cyrl-RS" smtClean="0">
                <a:solidFill>
                  <a:srgbClr val="FF0000"/>
                </a:solidFill>
              </a:rPr>
              <a:t> </a:t>
            </a:r>
            <a:r>
              <a:rPr lang="sr-Cyrl-RS" smtClean="0"/>
              <a:t>је </a:t>
            </a:r>
            <a:r>
              <a:rPr lang="sr-Cyrl-RS" dirty="0" smtClean="0"/>
              <a:t>реализована </a:t>
            </a:r>
            <a:r>
              <a:rPr lang="sr-Cyrl-RS" smtClean="0"/>
              <a:t>школске </a:t>
            </a:r>
            <a:r>
              <a:rPr lang="sr-Cyrl-RS" smtClean="0"/>
              <a:t>2014/15.</a:t>
            </a:r>
            <a:r>
              <a:rPr lang="en-US" smtClean="0"/>
              <a:t> </a:t>
            </a:r>
            <a:r>
              <a:rPr lang="sr-Cyrl-RS" smtClean="0"/>
              <a:t>и </a:t>
            </a:r>
            <a:r>
              <a:rPr lang="sr-Cyrl-RS" dirty="0" smtClean="0"/>
              <a:t>2015/16. </a:t>
            </a:r>
            <a:r>
              <a:rPr lang="sr-Cyrl-RS" smtClean="0"/>
              <a:t>Ученици </a:t>
            </a:r>
            <a:r>
              <a:rPr lang="sr-Cyrl-RS" smtClean="0"/>
              <a:t>8.</a:t>
            </a:r>
            <a:r>
              <a:rPr lang="en-US" smtClean="0"/>
              <a:t> </a:t>
            </a:r>
            <a:r>
              <a:rPr lang="sr-Cyrl-RS" smtClean="0"/>
              <a:t>разреда </a:t>
            </a:r>
            <a:r>
              <a:rPr lang="sr-Cyrl-RS" dirty="0" smtClean="0"/>
              <a:t>на часу  информатике и рачунарства у оквиру наставне теме </a:t>
            </a:r>
            <a:r>
              <a:rPr lang="sr-Cyrl-RS" b="1" dirty="0" smtClean="0"/>
              <a:t>Рад на пројекту </a:t>
            </a:r>
            <a:r>
              <a:rPr lang="sr-Cyrl-RS" dirty="0" smtClean="0"/>
              <a:t>упознали су основу овог окружења и формирали питања у банци питања из предмета биологија, </a:t>
            </a:r>
            <a:r>
              <a:rPr lang="sr-Cyrl-RS" dirty="0"/>
              <a:t>ф</a:t>
            </a:r>
            <a:r>
              <a:rPr lang="sr-Cyrl-RS" dirty="0" smtClean="0"/>
              <a:t>изика, хемија, </a:t>
            </a:r>
            <a:r>
              <a:rPr lang="sr-Cyrl-RS" dirty="0"/>
              <a:t>г</a:t>
            </a:r>
            <a:r>
              <a:rPr lang="sr-Cyrl-RS" dirty="0" smtClean="0"/>
              <a:t>еографија, </a:t>
            </a:r>
            <a:r>
              <a:rPr lang="sr-Cyrl-RS" dirty="0"/>
              <a:t>и</a:t>
            </a:r>
            <a:r>
              <a:rPr lang="sr-Cyrl-RS" dirty="0" smtClean="0"/>
              <a:t>сторија и српски језик.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Наставник </a:t>
            </a:r>
            <a:r>
              <a:rPr lang="sr-Cyrl-RS" dirty="0"/>
              <a:t>и</a:t>
            </a:r>
            <a:r>
              <a:rPr lang="sr-Cyrl-RS" dirty="0" smtClean="0"/>
              <a:t>нформатике и рачунарства креира курс, категорије и поткатегорије и тест од претходно формираних питања. </a:t>
            </a:r>
          </a:p>
          <a:p>
            <a:r>
              <a:rPr lang="sr-Cyrl-RS" dirty="0" smtClean="0"/>
              <a:t>Ученици су добили администраторске налоге </a:t>
            </a:r>
            <a:r>
              <a:rPr lang="en-US" b="1" dirty="0" smtClean="0"/>
              <a:t>ucenik2</a:t>
            </a:r>
            <a:r>
              <a:rPr lang="en-US" dirty="0" smtClean="0"/>
              <a:t>, </a:t>
            </a:r>
            <a:r>
              <a:rPr lang="en-US" b="1" dirty="0" smtClean="0"/>
              <a:t>ucenik3</a:t>
            </a:r>
            <a:r>
              <a:rPr lang="en-US" dirty="0" smtClean="0"/>
              <a:t>, </a:t>
            </a:r>
            <a:r>
              <a:rPr lang="en-US" b="1" dirty="0" smtClean="0"/>
              <a:t>ucenik4</a:t>
            </a:r>
            <a:r>
              <a:rPr lang="en-US" dirty="0" smtClean="0"/>
              <a:t>… </a:t>
            </a:r>
            <a:r>
              <a:rPr lang="sr-Cyrl-RS" dirty="0" smtClean="0"/>
              <a:t>за приступ и објашњено им је како се креирају питања у банци питања.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6021288"/>
            <a:ext cx="7572428" cy="369332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На слици је приказана банка питања из историје. </a:t>
            </a:r>
            <a:endParaRPr lang="en-US" dirty="0"/>
          </a:p>
        </p:txBody>
      </p:sp>
      <p:pic>
        <p:nvPicPr>
          <p:cNvPr id="4098" name="Picture 2" descr="C:\Users\Boki\Documents\Saznali na seminaru primenili u praksi\2016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18556"/>
            <a:ext cx="8077200" cy="3314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5013176"/>
            <a:ext cx="6912768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Сви ученици 8. разреда добили су налоге за приступ тестовима: Припрема за завршни испит 2016.</a:t>
            </a:r>
          </a:p>
          <a:p>
            <a:r>
              <a:rPr lang="sr-Cyrl-RS" dirty="0" smtClean="0"/>
              <a:t>Налоге су добили и предметни наставници да на својим  часовима приступе тестовима и упуте ученике у самосталан рад код куће.</a:t>
            </a:r>
            <a:endParaRPr lang="en-US" dirty="0"/>
          </a:p>
        </p:txBody>
      </p:sp>
      <p:pic>
        <p:nvPicPr>
          <p:cNvPr id="3075" name="Picture 3" descr="C:\Users\Boki\Documents\Saznali na seminaru primenili u praksi\2016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6635251" cy="3600400"/>
          </a:xfrm>
          <a:prstGeom prst="rect">
            <a:avLst/>
          </a:prstGeom>
          <a:noFill/>
        </p:spPr>
      </p:pic>
      <p:sp>
        <p:nvSpPr>
          <p:cNvPr id="5" name="Striped Right Arrow 4">
            <a:hlinkClick r:id="rId3" action="ppaction://hlinksldjump"/>
          </p:cNvPr>
          <p:cNvSpPr/>
          <p:nvPr/>
        </p:nvSpPr>
        <p:spPr>
          <a:xfrm flipH="1">
            <a:off x="7452320" y="5589240"/>
            <a:ext cx="1656184" cy="936104"/>
          </a:xfrm>
          <a:prstGeom prst="stripedRightArrow">
            <a:avLst/>
          </a:prstGeom>
          <a:solidFill>
            <a:srgbClr val="B690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Повратак 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412776"/>
            <a:ext cx="7848872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 smtClean="0">
                <a:solidFill>
                  <a:srgbClr val="FF0000"/>
                </a:solidFill>
              </a:rPr>
              <a:t>Наставник предметне наставе:</a:t>
            </a:r>
          </a:p>
          <a:p>
            <a:pPr>
              <a:buFontTx/>
              <a:buChar char="-"/>
            </a:pPr>
            <a:r>
              <a:rPr lang="sr-Cyrl-RS" sz="2000" dirty="0"/>
              <a:t>и</a:t>
            </a:r>
            <a:r>
              <a:rPr lang="sr-Cyrl-RS" sz="2000" dirty="0" smtClean="0"/>
              <a:t>збор одељења (заједничка одељења информатика-предмет);</a:t>
            </a:r>
          </a:p>
          <a:p>
            <a:pPr>
              <a:buFontTx/>
              <a:buChar char="-"/>
            </a:pPr>
            <a:r>
              <a:rPr lang="sr-Cyrl-RS" sz="2000" dirty="0"/>
              <a:t>и</a:t>
            </a:r>
            <a:r>
              <a:rPr lang="sr-Cyrl-RS" sz="2000" dirty="0" smtClean="0"/>
              <a:t>збор теме/наставне јединице;</a:t>
            </a:r>
          </a:p>
          <a:p>
            <a:pPr>
              <a:buFontTx/>
              <a:buChar char="-"/>
            </a:pPr>
            <a:r>
              <a:rPr lang="sr-Cyrl-RS" sz="2000" dirty="0"/>
              <a:t> </a:t>
            </a:r>
            <a:r>
              <a:rPr lang="sr-Cyrl-RS" sz="2000" dirty="0" smtClean="0"/>
              <a:t>избор питања;</a:t>
            </a:r>
          </a:p>
          <a:p>
            <a:pPr>
              <a:buFontTx/>
              <a:buChar char="-"/>
            </a:pPr>
            <a:r>
              <a:rPr lang="sr-Cyrl-RS" sz="2000" dirty="0"/>
              <a:t> </a:t>
            </a:r>
            <a:r>
              <a:rPr lang="sr-Cyrl-RS" sz="2000" dirty="0" smtClean="0"/>
              <a:t>креира презентацију у </a:t>
            </a:r>
            <a:r>
              <a:rPr lang="en-US" sz="2000" dirty="0" smtClean="0"/>
              <a:t>Power </a:t>
            </a:r>
            <a:r>
              <a:rPr lang="en-US" sz="2000" dirty="0" err="1" smtClean="0"/>
              <a:t>Pointu</a:t>
            </a:r>
            <a:r>
              <a:rPr lang="sr-Cyrl-RS" sz="2000" dirty="0" smtClean="0"/>
              <a:t>;</a:t>
            </a:r>
          </a:p>
          <a:p>
            <a:pPr>
              <a:buFontTx/>
              <a:buChar char="-"/>
            </a:pPr>
            <a:r>
              <a:rPr lang="sr-Cyrl-RS" sz="2000" dirty="0"/>
              <a:t>з</a:t>
            </a:r>
            <a:r>
              <a:rPr lang="sr-Cyrl-RS" sz="2000" dirty="0" smtClean="0"/>
              <a:t>адаје домаћи задатак;</a:t>
            </a:r>
            <a:endParaRPr lang="en-US" sz="2000" dirty="0" smtClean="0"/>
          </a:p>
          <a:p>
            <a:pPr>
              <a:buFontTx/>
              <a:buChar char="-"/>
            </a:pPr>
            <a:r>
              <a:rPr lang="sr-Cyrl-RS" sz="2000" b="1" dirty="0" smtClean="0">
                <a:solidFill>
                  <a:schemeClr val="accent3">
                    <a:lumMod val="75000"/>
                  </a:schemeClr>
                </a:solidFill>
              </a:rPr>
              <a:t>Не мора да познаје </a:t>
            </a:r>
            <a:r>
              <a:rPr lang="en-US" sz="2000" dirty="0" smtClean="0"/>
              <a:t>Moodle </a:t>
            </a:r>
            <a:r>
              <a:rPr lang="sr-Cyrl-RS" sz="2000" dirty="0" smtClean="0"/>
              <a:t>окружење.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3807038"/>
            <a:ext cx="7848872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 smtClean="0">
                <a:solidFill>
                  <a:srgbClr val="FF0000"/>
                </a:solidFill>
              </a:rPr>
              <a:t>Наставник информатике:</a:t>
            </a:r>
          </a:p>
          <a:p>
            <a:pPr>
              <a:buFontTx/>
              <a:buChar char="-"/>
            </a:pPr>
            <a:r>
              <a:rPr lang="sr-Cyrl-RS" sz="2000" b="1" dirty="0">
                <a:solidFill>
                  <a:schemeClr val="accent3">
                    <a:lumMod val="75000"/>
                  </a:schemeClr>
                </a:solidFill>
              </a:rPr>
              <a:t>п</a:t>
            </a:r>
            <a:r>
              <a:rPr lang="sr-Cyrl-RS" sz="2000" b="1" dirty="0" smtClean="0">
                <a:solidFill>
                  <a:schemeClr val="accent3">
                    <a:lumMod val="75000"/>
                  </a:schemeClr>
                </a:solidFill>
              </a:rPr>
              <a:t>ознаје</a:t>
            </a:r>
            <a:r>
              <a:rPr lang="sr-Cyrl-RS" sz="2000" dirty="0" smtClean="0"/>
              <a:t> </a:t>
            </a:r>
            <a:r>
              <a:rPr lang="en-US" sz="2000" dirty="0" smtClean="0"/>
              <a:t>Moodle </a:t>
            </a:r>
            <a:r>
              <a:rPr lang="sr-Cyrl-RS" sz="2000" dirty="0" smtClean="0"/>
              <a:t>окружење;</a:t>
            </a:r>
            <a:endParaRPr lang="en-US" sz="2000" dirty="0" smtClean="0"/>
          </a:p>
          <a:p>
            <a:pPr>
              <a:buFontTx/>
              <a:buChar char="-"/>
            </a:pPr>
            <a:r>
              <a:rPr lang="sr-Cyrl-RS" sz="2000" dirty="0"/>
              <a:t>к</a:t>
            </a:r>
            <a:r>
              <a:rPr lang="sr-Cyrl-RS" sz="2000" dirty="0" smtClean="0"/>
              <a:t>реирање курса;</a:t>
            </a:r>
          </a:p>
          <a:p>
            <a:pPr>
              <a:buFontTx/>
              <a:buChar char="-"/>
            </a:pPr>
            <a:r>
              <a:rPr lang="sr-Cyrl-RS" sz="2000" dirty="0"/>
              <a:t>п</a:t>
            </a:r>
            <a:r>
              <a:rPr lang="sr-Cyrl-RS" sz="2000" dirty="0" smtClean="0"/>
              <a:t>ренос садржаја из презентација;</a:t>
            </a:r>
          </a:p>
          <a:p>
            <a:pPr>
              <a:buFontTx/>
              <a:buChar char="-"/>
            </a:pPr>
            <a:r>
              <a:rPr lang="sr-Cyrl-RS" sz="2000" smtClean="0"/>
              <a:t>креирање </a:t>
            </a:r>
            <a:r>
              <a:rPr lang="sr-Cyrl-RS" sz="2000" dirty="0" smtClean="0"/>
              <a:t>питања и тестова;</a:t>
            </a:r>
          </a:p>
          <a:p>
            <a:pPr>
              <a:buFontTx/>
              <a:buChar char="-"/>
            </a:pPr>
            <a:r>
              <a:rPr lang="sr-Cyrl-RS" sz="2000" dirty="0"/>
              <a:t>к</a:t>
            </a:r>
            <a:r>
              <a:rPr lang="sr-Cyrl-RS" sz="2000" dirty="0" smtClean="0"/>
              <a:t>реирање упитника;</a:t>
            </a:r>
          </a:p>
          <a:p>
            <a:pPr>
              <a:buFontTx/>
              <a:buChar char="-"/>
            </a:pPr>
            <a:r>
              <a:rPr lang="sr-Cyrl-RS" sz="2000" smtClean="0"/>
              <a:t>поставља </a:t>
            </a:r>
            <a:r>
              <a:rPr lang="sr-Cyrl-RS" sz="2000" dirty="0" smtClean="0"/>
              <a:t>презентацију у </a:t>
            </a:r>
            <a:r>
              <a:rPr lang="en-US" sz="2000" dirty="0" smtClean="0"/>
              <a:t>Power </a:t>
            </a:r>
            <a:r>
              <a:rPr lang="en-US" sz="2000" dirty="0" err="1" smtClean="0"/>
              <a:t>Pointu</a:t>
            </a:r>
            <a:r>
              <a:rPr lang="sr-Cyrl-RS" sz="2000" dirty="0" smtClean="0"/>
              <a:t> као посебан документ</a:t>
            </a:r>
          </a:p>
          <a:p>
            <a:pPr>
              <a:buFontTx/>
              <a:buChar char="-"/>
            </a:pPr>
            <a:r>
              <a:rPr lang="sr-Cyrl-RS" sz="2000" dirty="0"/>
              <a:t>к</a:t>
            </a:r>
            <a:r>
              <a:rPr lang="sr-Cyrl-RS" sz="2000" dirty="0" smtClean="0"/>
              <a:t>реира приступне налоге ученицима...</a:t>
            </a:r>
          </a:p>
          <a:p>
            <a:pPr>
              <a:buFontTx/>
              <a:buChar char="-"/>
            </a:pP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11560" y="745540"/>
            <a:ext cx="80648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800" dirty="0" smtClean="0"/>
              <a:t>Корелација са предметним наставниицма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772816"/>
            <a:ext cx="8748464" cy="461665"/>
          </a:xfrm>
          <a:prstGeom prst="rect">
            <a:avLst/>
          </a:prstGeom>
          <a:solidFill>
            <a:srgbClr val="B690A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/>
              <a:t>Час </a:t>
            </a:r>
            <a:r>
              <a:rPr lang="sr-Cyrl-RS" sz="2400" dirty="0">
                <a:solidFill>
                  <a:srgbClr val="FF0000"/>
                </a:solidFill>
              </a:rPr>
              <a:t>с</a:t>
            </a:r>
            <a:r>
              <a:rPr lang="sr-Cyrl-RS" sz="2400" dirty="0" smtClean="0">
                <a:solidFill>
                  <a:srgbClr val="FF0000"/>
                </a:solidFill>
              </a:rPr>
              <a:t>рпски језик</a:t>
            </a:r>
            <a:r>
              <a:rPr lang="sr-Cyrl-RS" sz="2400" smtClean="0"/>
              <a:t>– </a:t>
            </a:r>
            <a:r>
              <a:rPr lang="sr-Cyrl-RS" sz="2400" smtClean="0"/>
              <a:t>информатика</a:t>
            </a:r>
            <a:r>
              <a:rPr lang="en-US" sz="2400" smtClean="0"/>
              <a:t> </a:t>
            </a:r>
            <a:r>
              <a:rPr lang="en-US" sz="2400" smtClean="0">
                <a:hlinkClick r:id="rId2"/>
              </a:rPr>
              <a:t>http://vukaros.edu.rs/eucenje/</a:t>
            </a:r>
            <a:r>
              <a:rPr lang="en-US" sz="2400" smtClean="0"/>
              <a:t> </a:t>
            </a:r>
            <a:endParaRPr lang="sr-Cyrl-R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11560" y="1052736"/>
            <a:ext cx="80648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800" smtClean="0"/>
              <a:t>Корелација са предметним наставниицма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4365104"/>
            <a:ext cx="7560840" cy="830997"/>
          </a:xfrm>
          <a:prstGeom prst="rect">
            <a:avLst/>
          </a:prstGeom>
          <a:solidFill>
            <a:srgbClr val="B690A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2400" dirty="0" smtClean="0"/>
              <a:t>Угледни час </a:t>
            </a:r>
            <a:r>
              <a:rPr lang="sr-Cyrl-RS" sz="2400" dirty="0" smtClean="0">
                <a:solidFill>
                  <a:srgbClr val="FF0000"/>
                </a:solidFill>
              </a:rPr>
              <a:t>хемија</a:t>
            </a:r>
            <a:r>
              <a:rPr lang="sr-Cyrl-RS" sz="2400" dirty="0" smtClean="0"/>
              <a:t> </a:t>
            </a:r>
            <a:r>
              <a:rPr lang="sr-Cyrl-RS" sz="2400" smtClean="0"/>
              <a:t>– </a:t>
            </a:r>
            <a:r>
              <a:rPr lang="sr-Cyrl-RS" sz="2400" smtClean="0"/>
              <a:t>информатика</a:t>
            </a:r>
            <a:r>
              <a:rPr lang="en-US" sz="2400" smtClean="0"/>
              <a:t> </a:t>
            </a:r>
            <a:r>
              <a:rPr lang="en-US" sz="2400" smtClean="0">
                <a:hlinkClick r:id="rId2"/>
              </a:rPr>
              <a:t>http://vukaros.edu.rs/eucenje/</a:t>
            </a:r>
            <a:r>
              <a:rPr lang="en-US" sz="2400" smtClean="0"/>
              <a:t> </a:t>
            </a:r>
            <a:endParaRPr lang="sr-Cyrl-RS" sz="2400" dirty="0" smtClean="0"/>
          </a:p>
        </p:txBody>
      </p:sp>
      <p:pic>
        <p:nvPicPr>
          <p:cNvPr id="3074" name="Picture 2" descr="C:\Users\Boki\Documents\Saznali na seminaru primenili u praksi\2016\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7048" y="2420888"/>
            <a:ext cx="4267200" cy="161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Boki\Documents\Saznali na seminaru primenili u praksi\2016\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5514553"/>
            <a:ext cx="4267200" cy="866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556792"/>
            <a:ext cx="7848872" cy="830997"/>
          </a:xfrm>
          <a:prstGeom prst="rect">
            <a:avLst/>
          </a:prstGeom>
          <a:solidFill>
            <a:srgbClr val="B690A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/>
              <a:t>Угледни час </a:t>
            </a:r>
            <a:r>
              <a:rPr lang="sr-Cyrl-RS" sz="2400" dirty="0">
                <a:solidFill>
                  <a:srgbClr val="FF0000"/>
                </a:solidFill>
              </a:rPr>
              <a:t>и</a:t>
            </a:r>
            <a:r>
              <a:rPr lang="sr-Cyrl-RS" sz="2400" dirty="0" smtClean="0">
                <a:solidFill>
                  <a:srgbClr val="FF0000"/>
                </a:solidFill>
              </a:rPr>
              <a:t>сторија</a:t>
            </a:r>
            <a:r>
              <a:rPr lang="sr-Cyrl-RS" sz="2400" dirty="0" smtClean="0"/>
              <a:t>– информатика</a:t>
            </a:r>
          </a:p>
          <a:p>
            <a:r>
              <a:rPr lang="sr-Cyrl-RS" sz="2400" b="1" smtClean="0"/>
              <a:t>Стварање </a:t>
            </a:r>
            <a:r>
              <a:rPr lang="sr-Cyrl-RS" sz="2400" b="1" smtClean="0"/>
              <a:t>Југославије</a:t>
            </a:r>
            <a:r>
              <a:rPr lang="en-US" sz="2400" b="1" smtClean="0"/>
              <a:t> </a:t>
            </a:r>
            <a:r>
              <a:rPr lang="en-US" sz="2400" smtClean="0">
                <a:hlinkClick r:id="rId2"/>
              </a:rPr>
              <a:t>http://vukaros.edu.rs/eucenje/</a:t>
            </a:r>
            <a:r>
              <a:rPr lang="en-US" sz="2400" smtClean="0"/>
              <a:t> </a:t>
            </a:r>
            <a:endParaRPr lang="en-US" sz="2400" b="1" dirty="0"/>
          </a:p>
        </p:txBody>
      </p:sp>
      <p:pic>
        <p:nvPicPr>
          <p:cNvPr id="17410" name="Picture 2" descr="C:\Users\Boki\Documents\Konferencija Moodle moot\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564904"/>
            <a:ext cx="7620000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11560" y="764704"/>
            <a:ext cx="80648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800" smtClean="0"/>
              <a:t>Корелација са предметним наставниицма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Boki\Documents\Konferencija Moodle moot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7620000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C:\Users\Boki\Documents\Konferencija Moodle moot\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068960"/>
            <a:ext cx="7620000" cy="2990850"/>
          </a:xfrm>
          <a:prstGeom prst="rect">
            <a:avLst/>
          </a:prstGeom>
          <a:noFill/>
        </p:spPr>
      </p:pic>
      <p:pic>
        <p:nvPicPr>
          <p:cNvPr id="14338" name="Picture 2" descr="C:\Users\Boki\Pictures\107___12\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681028"/>
            <a:ext cx="3683248" cy="2762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700808"/>
            <a:ext cx="8424936" cy="1200329"/>
          </a:xfrm>
          <a:prstGeom prst="rect">
            <a:avLst/>
          </a:prstGeom>
          <a:solidFill>
            <a:srgbClr val="B690A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smtClean="0"/>
              <a:t>Угледни час </a:t>
            </a:r>
            <a:r>
              <a:rPr lang="sr-Cyrl-RS" sz="2400" smtClean="0">
                <a:solidFill>
                  <a:srgbClr val="FF0000"/>
                </a:solidFill>
              </a:rPr>
              <a:t>ТИО</a:t>
            </a:r>
            <a:r>
              <a:rPr lang="sr-Cyrl-RS" sz="2400" smtClean="0"/>
              <a:t>– информатика</a:t>
            </a:r>
          </a:p>
          <a:p>
            <a:r>
              <a:rPr lang="ru-RU" sz="2400" b="1" smtClean="0"/>
              <a:t>Примена SketchUp-а у цртању машинских </a:t>
            </a:r>
            <a:r>
              <a:rPr lang="ru-RU" sz="2400" b="1" smtClean="0"/>
              <a:t>елемената</a:t>
            </a:r>
            <a:endParaRPr lang="en-US" sz="2400" b="1" smtClean="0"/>
          </a:p>
          <a:p>
            <a:r>
              <a:rPr lang="en-US" sz="2400" smtClean="0">
                <a:hlinkClick r:id="rId2"/>
              </a:rPr>
              <a:t>http://vukaros.edu.rs/eucenje/</a:t>
            </a:r>
            <a:endParaRPr lang="ru-RU" sz="2400" b="1" smtClean="0"/>
          </a:p>
        </p:txBody>
      </p:sp>
      <p:pic>
        <p:nvPicPr>
          <p:cNvPr id="1026" name="Picture 2" descr="C:\Users\Boki\Documents\Konferencija Moodle moot\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77330"/>
            <a:ext cx="6696744" cy="356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39552" y="908720"/>
            <a:ext cx="80648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800" smtClean="0"/>
              <a:t>Корелација са предметним наставниицма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oki\Documents\Konferencija Moodle moot\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7620000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71600" y="5949280"/>
            <a:ext cx="741682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mtClean="0"/>
              <a:t>Литература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Boki\Documents\Konferencija Moodle moot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00175"/>
            <a:ext cx="7620000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63588" y="5949280"/>
            <a:ext cx="741682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Пример задатка.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oki\Documents\Konferencija Moodle moot\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6085183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71600" y="5949280"/>
            <a:ext cx="741682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Завршен задатак у </a:t>
            </a:r>
            <a:r>
              <a:rPr lang="en-US" dirty="0" err="1" smtClean="0"/>
              <a:t>SketchUp</a:t>
            </a:r>
            <a:r>
              <a:rPr lang="en-US" dirty="0" smtClean="0"/>
              <a:t>-u </a:t>
            </a:r>
            <a:r>
              <a:rPr lang="sr-Cyrl-RS" dirty="0" smtClean="0"/>
              <a:t>потребно  је поставити .</a:t>
            </a:r>
            <a:endParaRPr lang="en-US" dirty="0"/>
          </a:p>
        </p:txBody>
      </p:sp>
      <p:pic>
        <p:nvPicPr>
          <p:cNvPr id="15362" name="Picture 2" descr="C:\Users\Boki\Documents\Saznali na seminaru primenili u praksi\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780928"/>
            <a:ext cx="3679957" cy="2759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229851"/>
            <a:ext cx="7848872" cy="830997"/>
          </a:xfrm>
          <a:prstGeom prst="rect">
            <a:avLst/>
          </a:prstGeom>
          <a:solidFill>
            <a:srgbClr val="B690A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/>
              <a:t>Угледни час </a:t>
            </a:r>
            <a:r>
              <a:rPr lang="sr-Cyrl-RS" sz="2400" dirty="0">
                <a:solidFill>
                  <a:srgbClr val="FF0000"/>
                </a:solidFill>
              </a:rPr>
              <a:t>ф</a:t>
            </a:r>
            <a:r>
              <a:rPr lang="sr-Cyrl-RS" sz="2400" dirty="0" smtClean="0">
                <a:solidFill>
                  <a:srgbClr val="FF0000"/>
                </a:solidFill>
              </a:rPr>
              <a:t>изика</a:t>
            </a:r>
            <a:r>
              <a:rPr lang="sr-Cyrl-RS" sz="2400" dirty="0" smtClean="0"/>
              <a:t>– информатика</a:t>
            </a:r>
          </a:p>
          <a:p>
            <a:r>
              <a:rPr lang="sr-Cyrl-RS" sz="2400" b="1" smtClean="0"/>
              <a:t>Електрична </a:t>
            </a:r>
            <a:r>
              <a:rPr lang="sr-Cyrl-RS" sz="2400" b="1" smtClean="0"/>
              <a:t>струја</a:t>
            </a:r>
            <a:r>
              <a:rPr lang="en-US" sz="2400" b="1" smtClean="0"/>
              <a:t> </a:t>
            </a:r>
            <a:r>
              <a:rPr lang="en-US" sz="2400" smtClean="0">
                <a:hlinkClick r:id="rId2"/>
              </a:rPr>
              <a:t>http://vukaros.edu.rs/eucenje/</a:t>
            </a:r>
            <a:r>
              <a:rPr lang="en-US" sz="2400" smtClean="0"/>
              <a:t> </a:t>
            </a:r>
            <a:endParaRPr lang="en-US" sz="2400" b="1" dirty="0"/>
          </a:p>
        </p:txBody>
      </p:sp>
      <p:pic>
        <p:nvPicPr>
          <p:cNvPr id="5122" name="Picture 2" descr="C:\Users\Boki\Documents\Konferencija Moodle moot\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200094"/>
            <a:ext cx="4536504" cy="439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652120" y="2204864"/>
            <a:ext cx="3312368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mtClean="0"/>
              <a:t>Ученици су подељени у групе.</a:t>
            </a:r>
          </a:p>
          <a:p>
            <a:r>
              <a:rPr lang="sr-Cyrl-RS" smtClean="0"/>
              <a:t>Групе су добиле лекције које треба да прочитаји и да се усмере да на Интернету пронађу такве садржаје и обликују их у презентацију.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24128" y="4221088"/>
            <a:ext cx="324036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mtClean="0"/>
              <a:t>Ученици имају задатак да у оквиру своје теме изаберу пет питања, унесу у банку питања и креирају тест.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24128" y="5657671"/>
            <a:ext cx="324036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У делу задататка ученици постављају креирану презентацију.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620688"/>
            <a:ext cx="80648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800" smtClean="0"/>
              <a:t>Корелација са предметним наставниицма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oki\Documents\Konferencija Moodle moot\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7620000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899592" y="5949280"/>
            <a:ext cx="741682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Пример странице – лекција.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oki\Documents\Konferencija Moodle moot\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00175"/>
            <a:ext cx="7620000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899592" y="5949280"/>
            <a:ext cx="741682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Пример теста.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Boki\Documents\Saznali na seminaru primenili u praksi\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54714"/>
            <a:ext cx="3816424" cy="2862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Users\Boki\Documents\Saznali na seminaru primenili u praksi\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790836"/>
            <a:ext cx="3816424" cy="2862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C:\Users\Boki\Documents\Saznali na seminaru primenili u praksi\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3861048"/>
            <a:ext cx="3456384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043608" y="6237312"/>
            <a:ext cx="741682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mtClean="0"/>
              <a:t>Час Физика – Информатика одржан 27. 05. 2016. год.</a:t>
            </a:r>
            <a:endParaRPr lang="en-US" dirty="0"/>
          </a:p>
        </p:txBody>
      </p:sp>
      <p:sp>
        <p:nvSpPr>
          <p:cNvPr id="8" name="Striped Right Arrow 7">
            <a:hlinkClick r:id="rId5" action="ppaction://hlinksldjump"/>
          </p:cNvPr>
          <p:cNvSpPr/>
          <p:nvPr/>
        </p:nvSpPr>
        <p:spPr>
          <a:xfrm flipH="1">
            <a:off x="7236296" y="5085184"/>
            <a:ext cx="1656184" cy="936104"/>
          </a:xfrm>
          <a:prstGeom prst="stripedRightArrow">
            <a:avLst/>
          </a:prstGeom>
          <a:solidFill>
            <a:srgbClr val="B690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Повратак 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36712"/>
            <a:ext cx="806489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/>
              <a:t>Реализација садржаја из информатике и рачунарства </a:t>
            </a:r>
            <a:endParaRPr lang="en-US" sz="2400" dirty="0"/>
          </a:p>
        </p:txBody>
      </p:sp>
      <p:pic>
        <p:nvPicPr>
          <p:cNvPr id="5122" name="Picture 2" descr="C:\Users\Boki\Documents\Saznali na seminaru primenili u praksi\2016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140968"/>
            <a:ext cx="6480720" cy="3450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83568" y="2276872"/>
            <a:ext cx="777686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Курс Интернет је креиран за 7. разред  и обухвата наставну тему </a:t>
            </a:r>
            <a:r>
              <a:rPr lang="sr-Cyrl-RS" smtClean="0"/>
              <a:t>Интернет</a:t>
            </a:r>
            <a:r>
              <a:rPr lang="sr-Cyrl-RS" smtClean="0"/>
              <a:t>.</a:t>
            </a:r>
            <a:r>
              <a:rPr lang="en-US" smtClean="0"/>
              <a:t> </a:t>
            </a:r>
            <a:r>
              <a:rPr lang="en-US" smtClean="0">
                <a:hlinkClick r:id="rId3"/>
              </a:rPr>
              <a:t>http://vukaros.edu.rs/eucenje</a:t>
            </a:r>
            <a:r>
              <a:rPr lang="en-US" smtClean="0">
                <a:hlinkClick r:id="rId3"/>
              </a:rPr>
              <a:t>/</a:t>
            </a:r>
            <a:r>
              <a:rPr lang="en-US" smtClean="0"/>
              <a:t> </a:t>
            </a:r>
            <a:endParaRPr lang="sr-Cyrl-R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83568" y="1412776"/>
            <a:ext cx="777686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Курс Рад са табелама креиран је за ученике 8. </a:t>
            </a:r>
            <a:r>
              <a:rPr lang="sr-Cyrl-RS" smtClean="0"/>
              <a:t>разреда</a:t>
            </a:r>
            <a:r>
              <a:rPr lang="sr-Cyrl-RS" smtClean="0"/>
              <a:t>.</a:t>
            </a:r>
            <a:r>
              <a:rPr lang="en-US" smtClean="0"/>
              <a:t> </a:t>
            </a:r>
            <a:r>
              <a:rPr lang="en-US" smtClean="0">
                <a:hlinkClick r:id="rId3"/>
              </a:rPr>
              <a:t>http://vukaros.edu.rs/eucenje</a:t>
            </a:r>
            <a:r>
              <a:rPr lang="en-US" smtClean="0">
                <a:hlinkClick r:id="rId3"/>
              </a:rPr>
              <a:t>/</a:t>
            </a:r>
            <a:r>
              <a:rPr lang="en-US" smtClean="0"/>
              <a:t> </a:t>
            </a:r>
            <a:endParaRPr lang="sr-Cyrl-R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oki\Documents\Saznali na seminaru primenili u praksi\2016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620000" cy="40576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5517232"/>
            <a:ext cx="7776864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Наставна тема Интернет је подељена на секције: Појам електронске комуниакције. Безбедно понашање на Интернету, Електронска пошта...</a:t>
            </a:r>
          </a:p>
          <a:p>
            <a:r>
              <a:rPr lang="sr-Cyrl-RS" dirty="0" smtClean="0"/>
              <a:t>Ученици су на часу информатике прешли садржаје прве секције .</a:t>
            </a:r>
          </a:p>
          <a:p>
            <a:endParaRPr lang="sr-Cyrl-R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oki\Documents\Saznali na seminaru primenili u praksi\2016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7620000" cy="4572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5517232"/>
            <a:ext cx="777686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mtClean="0"/>
              <a:t>На слици је приказан постављен садржај наставне јединице Комуникација. Ученик на крају лекције решава тест.</a:t>
            </a:r>
          </a:p>
          <a:p>
            <a:endParaRPr lang="sr-Cyrl-R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Boki\Documents\Saznali na seminaru primenili u praksi\2016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4488160" cy="3274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C:\Users\Boki\Documents\Saznali na seminaru primenili u praksi\2016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24744"/>
            <a:ext cx="3456436" cy="3078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7" name="Picture 5" descr="C:\Users\Boki\Documents\Saznali na seminaru primenili u praksi\2016\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861048"/>
            <a:ext cx="3932379" cy="26174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83768" y="5013176"/>
            <a:ext cx="640871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mtClean="0"/>
              <a:t>На слици је приказан постављен садржај наставне јединице Комуникација. Ученик на крају лекције решава тест.</a:t>
            </a:r>
          </a:p>
          <a:p>
            <a:endParaRPr lang="sr-Cyrl-R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Boki\Documents\Saznali na seminaru primenili u praksi\2016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6355035" cy="428964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87624" y="5657671"/>
            <a:ext cx="612068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mtClean="0"/>
              <a:t>Ученик на крају лекције решава тест.</a:t>
            </a:r>
          </a:p>
          <a:p>
            <a:endParaRPr lang="sr-Cyrl-R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Boki\Documents\Saznali na seminaru primenili u praksi\2016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3207956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9512" y="3573016"/>
            <a:ext cx="889248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На слици је приказан статус Домаћег задатка који су ученици добили да ураде код куће  поставе на сајт. Сву ученици су добили различите теме за домаћи .</a:t>
            </a:r>
          </a:p>
        </p:txBody>
      </p:sp>
      <p:pic>
        <p:nvPicPr>
          <p:cNvPr id="9220" name="Picture 4" descr="C:\Users\Boki\Documents\Saznali na seminaru primenili u praksi\2016\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3032" y="4392885"/>
            <a:ext cx="4267200" cy="2276475"/>
          </a:xfrm>
          <a:prstGeom prst="rect">
            <a:avLst/>
          </a:prstGeom>
          <a:noFill/>
        </p:spPr>
      </p:pic>
      <p:pic>
        <p:nvPicPr>
          <p:cNvPr id="9221" name="Picture 5" descr="C:\Users\Boki\Documents\Saznali na seminaru primenili u praksi\2016\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2360" y="751659"/>
            <a:ext cx="4890120" cy="2677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ki\Documents\Saznali na seminaru primenili u praksi\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653154"/>
            <a:ext cx="3528392" cy="2646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Boki\Documents\Saznali na seminaru primenili u praksi\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808838"/>
            <a:ext cx="3672408" cy="2754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Users\Boki\Documents\Saznali na seminaru primenili u praksi\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7" y="836712"/>
            <a:ext cx="3624403" cy="2718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43608" y="6237312"/>
            <a:ext cx="741682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mtClean="0"/>
              <a:t>Час Информатика и рачунарство одржан 26. 0</a:t>
            </a:r>
            <a:r>
              <a:rPr lang="en-US" smtClean="0"/>
              <a:t>9</a:t>
            </a:r>
            <a:r>
              <a:rPr lang="sr-Cyrl-RS" smtClean="0"/>
              <a:t>. 2016. год.</a:t>
            </a:r>
            <a:endParaRPr lang="en-US" dirty="0"/>
          </a:p>
        </p:txBody>
      </p:sp>
      <p:sp>
        <p:nvSpPr>
          <p:cNvPr id="6" name="Striped Right Arrow 5">
            <a:hlinkClick r:id="rId5" action="ppaction://hlinksldjump"/>
          </p:cNvPr>
          <p:cNvSpPr/>
          <p:nvPr/>
        </p:nvSpPr>
        <p:spPr>
          <a:xfrm flipH="1">
            <a:off x="7092280" y="5013176"/>
            <a:ext cx="1656184" cy="936104"/>
          </a:xfrm>
          <a:prstGeom prst="stripedRightArrow">
            <a:avLst/>
          </a:prstGeom>
          <a:solidFill>
            <a:srgbClr val="B690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Повратак 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08720"/>
            <a:ext cx="806489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smtClean="0"/>
              <a:t>Ваннаставне активности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700808"/>
            <a:ext cx="8064896" cy="461665"/>
          </a:xfrm>
          <a:prstGeom prst="rect">
            <a:avLst/>
          </a:prstGeom>
          <a:solidFill>
            <a:srgbClr val="B690AE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smtClean="0"/>
              <a:t>Информатичка секција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348880"/>
            <a:ext cx="8064896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000" dirty="0" smtClean="0"/>
              <a:t>Ученици који похађају информатичку секцију на часовима уче обраду слике и креирање питања у банци питања </a:t>
            </a:r>
            <a:r>
              <a:rPr lang="sr-Latn-RS" sz="2000" dirty="0" smtClean="0"/>
              <a:t>vukaros.edu.rs/eucenje</a:t>
            </a:r>
            <a:r>
              <a:rPr lang="sr-Cyrl-RS" sz="2000" dirty="0" smtClean="0"/>
              <a:t> за Припрему за завршни испит 2016.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24744"/>
            <a:ext cx="8064896" cy="461665"/>
          </a:xfrm>
          <a:prstGeom prst="rect">
            <a:avLst/>
          </a:prstGeom>
          <a:solidFill>
            <a:srgbClr val="B690AE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smtClean="0"/>
              <a:t>Квиз за Дан матерњег језика</a:t>
            </a:r>
            <a:endParaRPr lang="en-US" sz="2400" dirty="0"/>
          </a:p>
        </p:txBody>
      </p:sp>
      <p:pic>
        <p:nvPicPr>
          <p:cNvPr id="11266" name="Picture 2" descr="C:\Users\Boki\Documents\Saznali na seminaru primenili u praksi\2016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6552728" cy="3489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5536" y="5517232"/>
            <a:ext cx="8496944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000" dirty="0" smtClean="0"/>
              <a:t>Квиз за Дан матерњег језика одржан је 22.02.2016. год. у информатичком кабинету. Организован је у сарадњи са наставницима  српског језика у оквиру секције</a:t>
            </a:r>
            <a:r>
              <a:rPr lang="sr-Cyrl-RS" sz="2000" smtClean="0"/>
              <a:t>. </a:t>
            </a:r>
            <a:r>
              <a:rPr lang="en-US" sz="2000" smtClean="0"/>
              <a:t> </a:t>
            </a:r>
            <a:r>
              <a:rPr lang="sr-Cyrl-RS" sz="2000" smtClean="0"/>
              <a:t>Учествовало </a:t>
            </a:r>
            <a:r>
              <a:rPr lang="sr-Cyrl-RS" sz="2000" dirty="0" smtClean="0"/>
              <a:t>је 11 ученика.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Boki\Documents\Saznali na seminaru primenili u praksi\2016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57300"/>
            <a:ext cx="7620000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oki\Pictures\22 02 2016\Kviz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4248472" cy="3186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4" name="Picture 2" descr="C:\Users\Boki\Pictures\22 02 2016\Kviz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124744"/>
            <a:ext cx="4224469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5536" y="4941168"/>
            <a:ext cx="806489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000" smtClean="0"/>
              <a:t>Слике приказују рад ученика на квизу знања.</a:t>
            </a:r>
            <a:endParaRPr lang="en-US" sz="2000" dirty="0"/>
          </a:p>
        </p:txBody>
      </p:sp>
      <p:sp>
        <p:nvSpPr>
          <p:cNvPr id="5" name="Striped Right Arrow 4">
            <a:hlinkClick r:id="rId4" action="ppaction://hlinksldjump"/>
          </p:cNvPr>
          <p:cNvSpPr/>
          <p:nvPr/>
        </p:nvSpPr>
        <p:spPr>
          <a:xfrm flipH="1">
            <a:off x="7164288" y="5589240"/>
            <a:ext cx="1656184" cy="936104"/>
          </a:xfrm>
          <a:prstGeom prst="stripedRightArrow">
            <a:avLst/>
          </a:prstGeom>
          <a:solidFill>
            <a:srgbClr val="B690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mtClean="0"/>
              <a:t>Повратак 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rgbClr val="FFFFFF"/>
      </a:lt1>
      <a:dk2>
        <a:srgbClr val="04617B"/>
      </a:dk2>
      <a:lt2>
        <a:srgbClr val="FFFF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801</TotalTime>
  <Words>716</Words>
  <Application>Microsoft Office PowerPoint</Application>
  <PresentationFormat>On-screen Show (4:3)</PresentationFormat>
  <Paragraphs>85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Flow</vt:lpstr>
      <vt:lpstr>ПРИМЕНА ЕЛЕКТРОНСКОГ УЧЕЊА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Boki</dc:creator>
  <cp:lastModifiedBy>Boki</cp:lastModifiedBy>
  <cp:revision>128</cp:revision>
  <dcterms:created xsi:type="dcterms:W3CDTF">2015-09-29T05:21:09Z</dcterms:created>
  <dcterms:modified xsi:type="dcterms:W3CDTF">2016-09-30T20:21:11Z</dcterms:modified>
</cp:coreProperties>
</file>